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2"/>
  </p:notesMasterIdLst>
  <p:handoutMasterIdLst>
    <p:handoutMasterId r:id="rId43"/>
  </p:handoutMasterIdLst>
  <p:sldIdLst>
    <p:sldId id="319" r:id="rId2"/>
    <p:sldId id="257" r:id="rId3"/>
    <p:sldId id="307" r:id="rId4"/>
    <p:sldId id="344" r:id="rId5"/>
    <p:sldId id="298" r:id="rId6"/>
    <p:sldId id="299" r:id="rId7"/>
    <p:sldId id="309" r:id="rId8"/>
    <p:sldId id="329" r:id="rId9"/>
    <p:sldId id="262" r:id="rId10"/>
    <p:sldId id="261" r:id="rId11"/>
    <p:sldId id="285" r:id="rId12"/>
    <p:sldId id="336" r:id="rId13"/>
    <p:sldId id="347" r:id="rId14"/>
    <p:sldId id="349" r:id="rId15"/>
    <p:sldId id="264" r:id="rId16"/>
    <p:sldId id="337" r:id="rId17"/>
    <p:sldId id="348" r:id="rId18"/>
    <p:sldId id="304" r:id="rId19"/>
    <p:sldId id="339" r:id="rId20"/>
    <p:sldId id="330" r:id="rId21"/>
    <p:sldId id="328" r:id="rId22"/>
    <p:sldId id="325" r:id="rId23"/>
    <p:sldId id="326" r:id="rId24"/>
    <p:sldId id="340" r:id="rId25"/>
    <p:sldId id="324" r:id="rId26"/>
    <p:sldId id="323" r:id="rId27"/>
    <p:sldId id="297" r:id="rId28"/>
    <p:sldId id="259" r:id="rId29"/>
    <p:sldId id="293" r:id="rId30"/>
    <p:sldId id="286" r:id="rId31"/>
    <p:sldId id="332" r:id="rId32"/>
    <p:sldId id="333" r:id="rId33"/>
    <p:sldId id="277" r:id="rId34"/>
    <p:sldId id="317" r:id="rId35"/>
    <p:sldId id="334" r:id="rId36"/>
    <p:sldId id="269" r:id="rId37"/>
    <p:sldId id="272" r:id="rId38"/>
    <p:sldId id="341" r:id="rId39"/>
    <p:sldId id="301" r:id="rId40"/>
    <p:sldId id="345" r:id="rId41"/>
  </p:sldIdLst>
  <p:sldSz cx="12192000" cy="6858000"/>
  <p:notesSz cx="7099300" cy="10234613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57071"/>
    <a:srgbClr val="DE68FF"/>
    <a:srgbClr val="FF9786"/>
    <a:srgbClr val="D3000F"/>
    <a:srgbClr val="FFFF00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 autoAdjust="0"/>
    <p:restoredTop sz="84351" autoAdjust="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“sort this list”  or “add these two numbers”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1.png"/><Relationship Id="rId5" Type="http://schemas.openxmlformats.org/officeDocument/2006/relationships/tags" Target="../tags/tag26.xml"/><Relationship Id="rId10" Type="http://schemas.openxmlformats.org/officeDocument/2006/relationships/image" Target="../media/image9.png"/><Relationship Id="rId4" Type="http://schemas.openxmlformats.org/officeDocument/2006/relationships/tags" Target="../tags/tag25.xml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0.xml"/><Relationship Id="rId7" Type="http://schemas.openxmlformats.org/officeDocument/2006/relationships/image" Target="../media/image34.png"/><Relationship Id="rId12" Type="http://schemas.openxmlformats.org/officeDocument/2006/relationships/image" Target="../media/image3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5" Type="http://schemas.openxmlformats.org/officeDocument/2006/relationships/tags" Target="../tags/tag32.xml"/><Relationship Id="rId10" Type="http://schemas.openxmlformats.org/officeDocument/2006/relationships/image" Target="../media/image37.png"/><Relationship Id="rId4" Type="http://schemas.openxmlformats.org/officeDocument/2006/relationships/tags" Target="../tags/tag31.xml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tags" Target="../tags/tag34.xml"/><Relationship Id="rId16" Type="http://schemas.openxmlformats.org/officeDocument/2006/relationships/image" Target="../media/image43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9.png"/><Relationship Id="rId5" Type="http://schemas.openxmlformats.org/officeDocument/2006/relationships/tags" Target="../tags/tag37.xml"/><Relationship Id="rId15" Type="http://schemas.openxmlformats.org/officeDocument/2006/relationships/image" Target="../media/image4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6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5.xml"/><Relationship Id="rId7" Type="http://schemas.openxmlformats.org/officeDocument/2006/relationships/image" Target="../media/image48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3" Type="http://schemas.openxmlformats.org/officeDocument/2006/relationships/tags" Target="../tags/tag49.xml"/><Relationship Id="rId21" Type="http://schemas.openxmlformats.org/officeDocument/2006/relationships/image" Target="../media/image58.png"/><Relationship Id="rId7" Type="http://schemas.openxmlformats.org/officeDocument/2006/relationships/tags" Target="../tags/tag53.xml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tags" Target="../tags/tag48.xml"/><Relationship Id="rId16" Type="http://schemas.openxmlformats.org/officeDocument/2006/relationships/image" Target="../media/image25.png"/><Relationship Id="rId20" Type="http://schemas.openxmlformats.org/officeDocument/2006/relationships/image" Target="../media/image57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5" Type="http://schemas.openxmlformats.org/officeDocument/2006/relationships/image" Target="../media/image53.png"/><Relationship Id="rId10" Type="http://schemas.openxmlformats.org/officeDocument/2006/relationships/tags" Target="../tags/tag56.xml"/><Relationship Id="rId19" Type="http://schemas.openxmlformats.org/officeDocument/2006/relationships/image" Target="../media/image56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tags" Target="../tags/tag59.xml"/><Relationship Id="rId21" Type="http://schemas.openxmlformats.org/officeDocument/2006/relationships/image" Target="../media/image66.png"/><Relationship Id="rId7" Type="http://schemas.openxmlformats.org/officeDocument/2006/relationships/tags" Target="../tags/tag6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5.png"/><Relationship Id="rId2" Type="http://schemas.openxmlformats.org/officeDocument/2006/relationships/tags" Target="../tags/tag58.xml"/><Relationship Id="rId16" Type="http://schemas.openxmlformats.org/officeDocument/2006/relationships/image" Target="../media/image62.png"/><Relationship Id="rId20" Type="http://schemas.openxmlformats.org/officeDocument/2006/relationships/image" Target="../media/image65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image" Target="../media/image61.png"/><Relationship Id="rId23" Type="http://schemas.openxmlformats.org/officeDocument/2006/relationships/image" Target="../media/image67.png"/><Relationship Id="rId10" Type="http://schemas.openxmlformats.org/officeDocument/2006/relationships/tags" Target="../tags/tag66.xml"/><Relationship Id="rId19" Type="http://schemas.openxmlformats.org/officeDocument/2006/relationships/image" Target="../media/image64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60.png"/><Relationship Id="rId22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70.xml"/><Relationship Id="rId7" Type="http://schemas.openxmlformats.org/officeDocument/2006/relationships/image" Target="../media/image58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75.xml"/><Relationship Id="rId7" Type="http://schemas.openxmlformats.org/officeDocument/2006/relationships/image" Target="../media/image71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79.xml"/><Relationship Id="rId7" Type="http://schemas.openxmlformats.org/officeDocument/2006/relationships/image" Target="../media/image48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tags" Target="../tags/tag83.xml"/><Relationship Id="rId21" Type="http://schemas.openxmlformats.org/officeDocument/2006/relationships/image" Target="../media/image82.png"/><Relationship Id="rId7" Type="http://schemas.openxmlformats.org/officeDocument/2006/relationships/tags" Target="../tags/tag87.xml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tags" Target="../tags/tag82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15" Type="http://schemas.openxmlformats.org/officeDocument/2006/relationships/image" Target="../media/image76.png"/><Relationship Id="rId23" Type="http://schemas.openxmlformats.org/officeDocument/2006/relationships/image" Target="../media/image84.emf"/><Relationship Id="rId10" Type="http://schemas.openxmlformats.org/officeDocument/2006/relationships/tags" Target="../tags/tag90.xml"/><Relationship Id="rId19" Type="http://schemas.openxmlformats.org/officeDocument/2006/relationships/image" Target="../media/image80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95.xml"/><Relationship Id="rId7" Type="http://schemas.openxmlformats.org/officeDocument/2006/relationships/image" Target="../media/image89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8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101.xml"/><Relationship Id="rId7" Type="http://schemas.openxmlformats.org/officeDocument/2006/relationships/image" Target="../media/image95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10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" Type="http://schemas.openxmlformats.org/officeDocument/2006/relationships/tags" Target="../tags/tag5.xml"/><Relationship Id="rId16" Type="http://schemas.openxmlformats.org/officeDocument/2006/relationships/image" Target="../media/image16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9.png"/><Relationship Id="rId5" Type="http://schemas.openxmlformats.org/officeDocument/2006/relationships/tags" Target="../tags/tag8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9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2" y="1900985"/>
            <a:ext cx="5592576" cy="37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Variables with 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Constraints: state whether assignments are possible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73060"/>
              </p:ext>
            </p:extLst>
          </p:nvPr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0990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89398"/>
              </p:ext>
            </p:extLst>
          </p:nvPr>
        </p:nvGraphicFramePr>
        <p:xfrm>
          <a:off x="5765800" y="45561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Distribution over T,W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0275" y="408940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Constraint over 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7" y="4420499"/>
            <a:ext cx="2621134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1872"/>
              </p:ext>
            </p:extLst>
          </p:nvPr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87" y="2131330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</a:t>
            </a:r>
            <a:r>
              <a:rPr lang="en-US" dirty="0" smtClean="0"/>
              <a:t>Events 1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81603"/>
              </p:ext>
            </p:extLst>
          </p:nvPr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Events 2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10831667"/>
              </p:ext>
            </p:extLst>
          </p:nvPr>
        </p:nvGraphicFramePr>
        <p:xfrm>
          <a:off x="457200" y="1600200"/>
          <a:ext cx="4038599" cy="3566160"/>
        </p:xfrm>
        <a:graphic>
          <a:graphicData uri="http://schemas.openxmlformats.org/drawingml/2006/table">
            <a:tbl>
              <a:tblPr/>
              <a:tblGrid>
                <a:gridCol w="851892"/>
                <a:gridCol w="851892"/>
                <a:gridCol w="1374746"/>
                <a:gridCol w="960069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78285" y="1600200"/>
            <a:ext cx="6019801" cy="4525963"/>
          </a:xfrm>
        </p:spPr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cold,sun,mild</a:t>
            </a:r>
            <a:r>
              <a:rPr lang="en-US" dirty="0" smtClean="0"/>
              <a:t>) ?</a:t>
            </a:r>
          </a:p>
          <a:p>
            <a:r>
              <a:rPr lang="en-US" dirty="0" smtClean="0"/>
              <a:t>P(</a:t>
            </a:r>
            <a:r>
              <a:rPr lang="en-US" dirty="0" err="1" smtClean="0"/>
              <a:t>cold,sun</a:t>
            </a:r>
            <a:r>
              <a:rPr lang="en-US" dirty="0" smtClean="0"/>
              <a:t>) ?</a:t>
            </a:r>
          </a:p>
          <a:p>
            <a:r>
              <a:rPr lang="en-US" dirty="0" smtClean="0"/>
              <a:t>P(mild) ?</a:t>
            </a:r>
          </a:p>
          <a:p>
            <a:r>
              <a:rPr lang="en-US" dirty="0"/>
              <a:t>P(</a:t>
            </a:r>
            <a:r>
              <a:rPr lang="en-US" dirty="0" err="1"/>
              <a:t>cold,strong</a:t>
            </a:r>
            <a:r>
              <a:rPr lang="en-US" dirty="0"/>
              <a:t> AND rain) ?</a:t>
            </a:r>
          </a:p>
          <a:p>
            <a:r>
              <a:rPr lang="en-US" dirty="0" smtClean="0"/>
              <a:t>P((</a:t>
            </a:r>
            <a:r>
              <a:rPr lang="en-US" dirty="0" err="1" smtClean="0"/>
              <a:t>cold,strong</a:t>
            </a:r>
            <a:r>
              <a:rPr lang="en-US" dirty="0" smtClean="0"/>
              <a:t>) OR (</a:t>
            </a:r>
            <a:r>
              <a:rPr lang="en-US" dirty="0" err="1" smtClean="0"/>
              <a:t>hot,mild</a:t>
            </a:r>
            <a:r>
              <a:rPr lang="en-US" dirty="0" smtClean="0"/>
              <a:t>)) ?</a:t>
            </a:r>
          </a:p>
          <a:p>
            <a:r>
              <a:rPr lang="en-US" dirty="0" smtClean="0"/>
              <a:t>P (NOT(</a:t>
            </a:r>
            <a:r>
              <a:rPr lang="en-US" dirty="0" err="1" smtClean="0"/>
              <a:t>hot,mild</a:t>
            </a:r>
            <a:r>
              <a:rPr lang="en-US" dirty="0" smtClean="0"/>
              <a:t>)) ?</a:t>
            </a:r>
          </a:p>
          <a:p>
            <a:r>
              <a:rPr lang="en-US" dirty="0" smtClean="0"/>
              <a:t>P((</a:t>
            </a:r>
            <a:r>
              <a:rPr lang="en-US" dirty="0" err="1" smtClean="0"/>
              <a:t>cold,strong</a:t>
            </a:r>
            <a:r>
              <a:rPr lang="en-US" dirty="0" smtClean="0"/>
              <a:t>) AND NOT(</a:t>
            </a:r>
            <a:r>
              <a:rPr lang="en-US" dirty="0" err="1" smtClean="0"/>
              <a:t>hot,mild</a:t>
            </a:r>
            <a:r>
              <a:rPr lang="en-US" dirty="0" smtClean="0"/>
              <a:t>)) ?</a:t>
            </a:r>
          </a:p>
          <a:p>
            <a:r>
              <a:rPr lang="en-US" dirty="0" smtClean="0"/>
              <a:t>P(rain AND strong) ?</a:t>
            </a:r>
          </a:p>
        </p:txBody>
      </p:sp>
    </p:spTree>
    <p:extLst>
      <p:ext uri="{BB962C8B-B14F-4D97-AF65-F5344CB8AC3E}">
        <p14:creationId xmlns:p14="http://schemas.microsoft.com/office/powerpoint/2010/main" val="34991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 for Events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1397001"/>
            <a:ext cx="11535229" cy="4729164"/>
          </a:xfrm>
        </p:spPr>
        <p:txBody>
          <a:bodyPr/>
          <a:lstStyle/>
          <a:p>
            <a:r>
              <a:rPr lang="en-US" sz="2200" dirty="0"/>
              <a:t>P(</a:t>
            </a:r>
            <a:r>
              <a:rPr lang="en-US" sz="2200" dirty="0" err="1"/>
              <a:t>cold,sun,mild</a:t>
            </a:r>
            <a:r>
              <a:rPr lang="en-US" sz="2200" dirty="0"/>
              <a:t>) </a:t>
            </a:r>
            <a:r>
              <a:rPr lang="en-US" sz="2200" dirty="0" smtClean="0"/>
              <a:t>= 0.15</a:t>
            </a:r>
            <a:endParaRPr lang="en-US" sz="2200" dirty="0"/>
          </a:p>
          <a:p>
            <a:r>
              <a:rPr lang="en-US" sz="2200" dirty="0"/>
              <a:t>P(</a:t>
            </a:r>
            <a:r>
              <a:rPr lang="en-US" sz="2200" dirty="0" err="1"/>
              <a:t>cold,sun</a:t>
            </a:r>
            <a:r>
              <a:rPr lang="en-US" sz="2200" dirty="0"/>
              <a:t>) </a:t>
            </a:r>
            <a:r>
              <a:rPr lang="en-US" sz="2200" dirty="0" smtClean="0"/>
              <a:t>= P(</a:t>
            </a:r>
            <a:r>
              <a:rPr lang="en-US" sz="2200" dirty="0" err="1" smtClean="0"/>
              <a:t>cold,sun,mild</a:t>
            </a:r>
            <a:r>
              <a:rPr lang="en-US" sz="2200" dirty="0" smtClean="0"/>
              <a:t>) + P(</a:t>
            </a:r>
            <a:r>
              <a:rPr lang="en-US" sz="2200" dirty="0" err="1" smtClean="0"/>
              <a:t>cold,sun,strong</a:t>
            </a:r>
            <a:r>
              <a:rPr lang="en-US" sz="2200" dirty="0" smtClean="0"/>
              <a:t>) = 0.15 + 0.10 = 0.25 </a:t>
            </a:r>
            <a:endParaRPr lang="en-US" sz="2200" dirty="0"/>
          </a:p>
          <a:p>
            <a:r>
              <a:rPr lang="en-US" sz="2200" dirty="0"/>
              <a:t>P(mild) </a:t>
            </a:r>
            <a:r>
              <a:rPr lang="en-US" sz="2200" dirty="0" smtClean="0"/>
              <a:t>= P(</a:t>
            </a:r>
            <a:r>
              <a:rPr lang="en-US" sz="2200" dirty="0" err="1" smtClean="0"/>
              <a:t>cold,sun,mild</a:t>
            </a:r>
            <a:r>
              <a:rPr lang="en-US" sz="2200" dirty="0" smtClean="0"/>
              <a:t>) + P(</a:t>
            </a:r>
            <a:r>
              <a:rPr lang="en-US" sz="2200" dirty="0" err="1" smtClean="0"/>
              <a:t>cold,rain</a:t>
            </a:r>
            <a:r>
              <a:rPr lang="en-US" sz="2200" dirty="0" smtClean="0"/>
              <a:t>) + P(</a:t>
            </a:r>
            <a:r>
              <a:rPr lang="en-US" sz="2200" dirty="0" err="1" smtClean="0"/>
              <a:t>hot,sun,mild</a:t>
            </a:r>
            <a:r>
              <a:rPr lang="en-US" sz="2200" dirty="0" smtClean="0"/>
              <a:t>) + P(</a:t>
            </a:r>
            <a:r>
              <a:rPr lang="en-US" sz="2200" dirty="0" err="1" smtClean="0"/>
              <a:t>hot,rain,mild</a:t>
            </a:r>
            <a:r>
              <a:rPr lang="en-US" sz="2200" dirty="0" smtClean="0"/>
              <a:t>) = 0.15 + 0.10 + 0.25 + 0.10 = 0.60 </a:t>
            </a:r>
            <a:endParaRPr lang="en-US" sz="2200" dirty="0"/>
          </a:p>
          <a:p>
            <a:r>
              <a:rPr lang="en-US" sz="2200" dirty="0"/>
              <a:t>P(</a:t>
            </a:r>
            <a:r>
              <a:rPr lang="en-US" sz="2200" dirty="0" err="1"/>
              <a:t>cold,strong</a:t>
            </a:r>
            <a:r>
              <a:rPr lang="en-US" sz="2200" dirty="0"/>
              <a:t> AND rain) </a:t>
            </a:r>
            <a:r>
              <a:rPr lang="en-US" sz="2200" dirty="0" smtClean="0"/>
              <a:t>= P(</a:t>
            </a:r>
            <a:r>
              <a:rPr lang="en-US" sz="2200" dirty="0" err="1" smtClean="0"/>
              <a:t>cold,rain,strong</a:t>
            </a:r>
            <a:r>
              <a:rPr lang="en-US" sz="2200" dirty="0" smtClean="0"/>
              <a:t>) = 0.20</a:t>
            </a:r>
            <a:endParaRPr lang="en-US" sz="2200" dirty="0"/>
          </a:p>
          <a:p>
            <a:r>
              <a:rPr lang="en-US" sz="2200" dirty="0" smtClean="0"/>
              <a:t>P((</a:t>
            </a:r>
            <a:r>
              <a:rPr lang="en-US" sz="2200" dirty="0" err="1" smtClean="0"/>
              <a:t>cold,strong</a:t>
            </a:r>
            <a:r>
              <a:rPr lang="en-US" sz="2200" dirty="0" smtClean="0"/>
              <a:t>) </a:t>
            </a:r>
            <a:r>
              <a:rPr lang="en-US" sz="2200" dirty="0"/>
              <a:t>OR </a:t>
            </a:r>
            <a:r>
              <a:rPr lang="en-US" sz="2200" dirty="0" smtClean="0"/>
              <a:t>(</a:t>
            </a:r>
            <a:r>
              <a:rPr lang="en-US" sz="2200" dirty="0" err="1" smtClean="0"/>
              <a:t>hot,mild</a:t>
            </a:r>
            <a:r>
              <a:rPr lang="en-US" sz="2200" dirty="0" smtClean="0"/>
              <a:t>)) = P(</a:t>
            </a:r>
            <a:r>
              <a:rPr lang="en-US" sz="2200" dirty="0" err="1" smtClean="0"/>
              <a:t>cold,sun,strong</a:t>
            </a:r>
            <a:r>
              <a:rPr lang="en-US" sz="2200" dirty="0" smtClean="0"/>
              <a:t>) + P(</a:t>
            </a:r>
            <a:r>
              <a:rPr lang="en-US" sz="2200" dirty="0" err="1" smtClean="0"/>
              <a:t>cold,rain,strong</a:t>
            </a:r>
            <a:r>
              <a:rPr lang="en-US" sz="2200" dirty="0" smtClean="0"/>
              <a:t>) + P(</a:t>
            </a:r>
            <a:r>
              <a:rPr lang="en-US" sz="2200" dirty="0" err="1" smtClean="0"/>
              <a:t>hot,sun,mild</a:t>
            </a:r>
            <a:r>
              <a:rPr lang="en-US" sz="2200" dirty="0" smtClean="0"/>
              <a:t>) + P(</a:t>
            </a:r>
            <a:r>
              <a:rPr lang="en-US" sz="2200" dirty="0" err="1" smtClean="0"/>
              <a:t>hot,rain,mild</a:t>
            </a:r>
            <a:r>
              <a:rPr lang="en-US" sz="2200" dirty="0" smtClean="0"/>
              <a:t>) =  0.10 + 0.20 + 0.25 + 0.10 = 0.65</a:t>
            </a:r>
            <a:endParaRPr lang="en-US" sz="2200" dirty="0"/>
          </a:p>
          <a:p>
            <a:r>
              <a:rPr lang="en-US" sz="2200" dirty="0"/>
              <a:t>P </a:t>
            </a:r>
            <a:r>
              <a:rPr lang="en-US" sz="2200" dirty="0" smtClean="0"/>
              <a:t>(NOT(</a:t>
            </a:r>
            <a:r>
              <a:rPr lang="en-US" sz="2200" dirty="0" err="1" smtClean="0"/>
              <a:t>hot,mild</a:t>
            </a:r>
            <a:r>
              <a:rPr lang="en-US" sz="2200" dirty="0" smtClean="0"/>
              <a:t>)) = P(</a:t>
            </a:r>
            <a:r>
              <a:rPr lang="en-US" sz="2200" dirty="0" err="1" smtClean="0"/>
              <a:t>cold,sun,mild</a:t>
            </a:r>
            <a:r>
              <a:rPr lang="en-US" sz="2200" dirty="0" smtClean="0"/>
              <a:t>) + P(</a:t>
            </a:r>
            <a:r>
              <a:rPr lang="en-US" sz="2200" dirty="0" err="1" smtClean="0"/>
              <a:t>cold,sun,strong</a:t>
            </a:r>
            <a:r>
              <a:rPr lang="en-US" sz="2200" dirty="0" smtClean="0"/>
              <a:t>) + P(</a:t>
            </a:r>
            <a:r>
              <a:rPr lang="en-US" sz="2200" dirty="0" err="1" smtClean="0"/>
              <a:t>cold,rain,mild</a:t>
            </a:r>
            <a:r>
              <a:rPr lang="en-US" sz="2200" dirty="0" smtClean="0"/>
              <a:t>) + P(</a:t>
            </a:r>
            <a:r>
              <a:rPr lang="en-US" sz="2200" dirty="0" err="1" smtClean="0"/>
              <a:t>cold,rain,strong</a:t>
            </a:r>
            <a:r>
              <a:rPr lang="en-US" sz="2200" dirty="0" smtClean="0"/>
              <a:t>) + P(</a:t>
            </a:r>
            <a:r>
              <a:rPr lang="en-US" sz="2200" dirty="0" err="1" smtClean="0"/>
              <a:t>hot,sun,strong</a:t>
            </a:r>
            <a:r>
              <a:rPr lang="en-US" sz="2200" dirty="0" smtClean="0"/>
              <a:t>) + P(</a:t>
            </a:r>
            <a:r>
              <a:rPr lang="en-US" sz="2200" dirty="0" err="1" smtClean="0"/>
              <a:t>hot,rain,strong</a:t>
            </a:r>
            <a:r>
              <a:rPr lang="en-US" sz="2200" dirty="0" smtClean="0"/>
              <a:t>) = 0.15 + 0.10 + 0.10 + 0.20 + 0.05 + 0.05 = 0.65</a:t>
            </a:r>
          </a:p>
          <a:p>
            <a:pPr marL="0" indent="0">
              <a:buNone/>
            </a:pPr>
            <a:r>
              <a:rPr lang="en-US" sz="2200" dirty="0" smtClean="0"/>
              <a:t>     P </a:t>
            </a:r>
            <a:r>
              <a:rPr lang="en-US" sz="2200" dirty="0"/>
              <a:t>(NOT(</a:t>
            </a:r>
            <a:r>
              <a:rPr lang="en-US" sz="2200" dirty="0" err="1"/>
              <a:t>hot,mild</a:t>
            </a:r>
            <a:r>
              <a:rPr lang="en-US" sz="2200" dirty="0"/>
              <a:t>)) = </a:t>
            </a:r>
            <a:r>
              <a:rPr lang="en-US" sz="2200" dirty="0" smtClean="0"/>
              <a:t>1 – (P(</a:t>
            </a:r>
            <a:r>
              <a:rPr lang="en-US" sz="2200" dirty="0" err="1" smtClean="0"/>
              <a:t>hot,sun,mild</a:t>
            </a:r>
            <a:r>
              <a:rPr lang="en-US" sz="2200" dirty="0" smtClean="0"/>
              <a:t>) + P(</a:t>
            </a:r>
            <a:r>
              <a:rPr lang="en-US" sz="2200" dirty="0" err="1" smtClean="0"/>
              <a:t>hot,rain,mild</a:t>
            </a:r>
            <a:r>
              <a:rPr lang="en-US" sz="2200" dirty="0" smtClean="0"/>
              <a:t>)) = 1 – 0.25 + 0.10 = 0.65</a:t>
            </a:r>
          </a:p>
          <a:p>
            <a:r>
              <a:rPr lang="en-US" sz="2200" dirty="0" smtClean="0"/>
              <a:t>P((</a:t>
            </a:r>
            <a:r>
              <a:rPr lang="en-US" sz="2200" dirty="0" err="1" smtClean="0"/>
              <a:t>cold,strong</a:t>
            </a:r>
            <a:r>
              <a:rPr lang="en-US" sz="2200" dirty="0"/>
              <a:t>)</a:t>
            </a:r>
            <a:r>
              <a:rPr lang="en-US" sz="2200" dirty="0" smtClean="0"/>
              <a:t> AND NOT(</a:t>
            </a:r>
            <a:r>
              <a:rPr lang="en-US" sz="2200" dirty="0" err="1" smtClean="0"/>
              <a:t>hot,mild</a:t>
            </a:r>
            <a:r>
              <a:rPr lang="en-US" sz="2200" dirty="0" smtClean="0"/>
              <a:t>)) = P(</a:t>
            </a:r>
            <a:r>
              <a:rPr lang="en-US" sz="2200" dirty="0" err="1" smtClean="0"/>
              <a:t>cold,sun,strong</a:t>
            </a:r>
            <a:r>
              <a:rPr lang="en-US" sz="2200" dirty="0" smtClean="0"/>
              <a:t>) + P(</a:t>
            </a:r>
            <a:r>
              <a:rPr lang="en-US" sz="2200" dirty="0" err="1" smtClean="0"/>
              <a:t>cold,rain,strong</a:t>
            </a:r>
            <a:r>
              <a:rPr lang="en-US" sz="2200" dirty="0" smtClean="0"/>
              <a:t>) = 0.10 + 0.20 = 0.30</a:t>
            </a:r>
          </a:p>
          <a:p>
            <a:r>
              <a:rPr lang="en-US" sz="2200" dirty="0" smtClean="0"/>
              <a:t>P(rain </a:t>
            </a:r>
            <a:r>
              <a:rPr lang="en-US" sz="2200" dirty="0"/>
              <a:t>AND strong) </a:t>
            </a:r>
            <a:r>
              <a:rPr lang="en-US" sz="2200" dirty="0" smtClean="0"/>
              <a:t>= P(</a:t>
            </a:r>
            <a:r>
              <a:rPr lang="en-US" sz="2200" dirty="0" err="1" smtClean="0"/>
              <a:t>cold,rain,strong</a:t>
            </a:r>
            <a:r>
              <a:rPr lang="en-US" sz="2200" dirty="0" smtClean="0"/>
              <a:t>) + P(</a:t>
            </a:r>
            <a:r>
              <a:rPr lang="en-US" sz="2200" dirty="0" err="1" smtClean="0"/>
              <a:t>hot,rain,strong</a:t>
            </a:r>
            <a:r>
              <a:rPr lang="en-US" sz="2200" dirty="0" smtClean="0"/>
              <a:t>) = 0.20 + 0.05 = 0.25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020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99939"/>
              </p:ext>
            </p:extLst>
          </p:nvPr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895498"/>
              </p:ext>
            </p:extLst>
          </p:nvPr>
        </p:nvGraphicFramePr>
        <p:xfrm>
          <a:off x="7148913" y="27197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96924"/>
              </p:ext>
            </p:extLst>
          </p:nvPr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314974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143774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26394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3849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76043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Marginal Distributions 2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</p:nvPr>
        </p:nvGraphicFramePr>
        <p:xfrm>
          <a:off x="0" y="1600200"/>
          <a:ext cx="4038599" cy="3566160"/>
        </p:xfrm>
        <a:graphic>
          <a:graphicData uri="http://schemas.openxmlformats.org/drawingml/2006/table">
            <a:tbl>
              <a:tblPr/>
              <a:tblGrid>
                <a:gridCol w="851892"/>
                <a:gridCol w="851892"/>
                <a:gridCol w="1374746"/>
                <a:gridCol w="960069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13586" marR="1135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423190"/>
              </p:ext>
            </p:extLst>
          </p:nvPr>
        </p:nvGraphicFramePr>
        <p:xfrm>
          <a:off x="7087226" y="1631217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785415"/>
              </p:ext>
            </p:extLst>
          </p:nvPr>
        </p:nvGraphicFramePr>
        <p:xfrm>
          <a:off x="7087226" y="3089903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04698"/>
              </p:ext>
            </p:extLst>
          </p:nvPr>
        </p:nvGraphicFramePr>
        <p:xfrm>
          <a:off x="7087226" y="4548589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90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2584"/>
              </p:ext>
            </p:extLst>
          </p:nvPr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0885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68988" y="1397000"/>
            <a:ext cx="6502411" cy="5078097"/>
          </a:xfrm>
        </p:spPr>
        <p:txBody>
          <a:bodyPr/>
          <a:lstStyle/>
          <a:p>
            <a:pPr eaLnBrk="1" hangingPunct="1"/>
            <a:r>
              <a:rPr lang="en-US" sz="2800" dirty="0" smtClean="0"/>
              <a:t>Probability</a:t>
            </a:r>
            <a:endParaRPr lang="en-US" sz="2800" dirty="0"/>
          </a:p>
          <a:p>
            <a:pPr lvl="8"/>
            <a:endParaRPr lang="en-US" sz="300" dirty="0"/>
          </a:p>
          <a:p>
            <a:pPr lvl="1" eaLnBrk="1" hangingPunct="1"/>
            <a:r>
              <a:rPr lang="en-US" sz="2400" dirty="0"/>
              <a:t>Random Variables</a:t>
            </a:r>
          </a:p>
          <a:p>
            <a:pPr lvl="1" eaLnBrk="1" hangingPunct="1"/>
            <a:r>
              <a:rPr lang="en-US" sz="2400" dirty="0"/>
              <a:t>Joint and Marginal Distributions</a:t>
            </a:r>
          </a:p>
          <a:p>
            <a:pPr lvl="1" eaLnBrk="1" hangingPunct="1"/>
            <a:r>
              <a:rPr lang="en-US" sz="2400" dirty="0"/>
              <a:t>Conditional Distribution</a:t>
            </a:r>
          </a:p>
          <a:p>
            <a:pPr lvl="1" eaLnBrk="1" hangingPunct="1"/>
            <a:r>
              <a:rPr lang="en-US" sz="2400" dirty="0"/>
              <a:t>Product Rule, Chain Rule, Bayes’ Rule</a:t>
            </a:r>
          </a:p>
          <a:p>
            <a:pPr lvl="1" eaLnBrk="1" hangingPunct="1"/>
            <a:r>
              <a:rPr lang="en-US" sz="2400" dirty="0"/>
              <a:t>Inference</a:t>
            </a:r>
          </a:p>
          <a:p>
            <a:pPr lvl="1" eaLnBrk="1" hangingPunct="1"/>
            <a:r>
              <a:rPr lang="en-US" sz="2400" dirty="0"/>
              <a:t>Independence</a:t>
            </a:r>
          </a:p>
          <a:p>
            <a:pPr lvl="2"/>
            <a:endParaRPr lang="en-US" sz="2000" dirty="0"/>
          </a:p>
          <a:p>
            <a:pPr eaLnBrk="1" hangingPunct="1"/>
            <a:r>
              <a:rPr lang="en-US" sz="2800" dirty="0"/>
              <a:t>You’ll need all this stuff A LOT for the next few weeks, so make sure you go over it now!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29" y="1301896"/>
            <a:ext cx="4704859" cy="4742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1942"/>
              </p:ext>
            </p:extLst>
          </p:nvPr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55355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40011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890227" y="2507796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7487"/>
              </p:ext>
            </p:extLst>
          </p:nvPr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2060"/>
              </p:ext>
            </p:extLst>
          </p:nvPr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77132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92277"/>
              </p:ext>
            </p:extLst>
          </p:nvPr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78837"/>
              </p:ext>
            </p:extLst>
          </p:nvPr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788458"/>
              </p:ext>
            </p:extLst>
          </p:nvPr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82004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17996"/>
              </p:ext>
            </p:extLst>
          </p:nvPr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2825"/>
              </p:ext>
            </p:extLst>
          </p:nvPr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19968"/>
              </p:ext>
            </p:extLst>
          </p:nvPr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02828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607409" cy="5857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6743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06258"/>
              </p:ext>
            </p:extLst>
          </p:nvPr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84709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Step 1: Compute Z = sum over all entries</a:t>
            </a:r>
          </a:p>
          <a:p>
            <a:pPr lvl="1"/>
            <a:r>
              <a:rPr lang="en-US" sz="2000" dirty="0"/>
              <a:t>Step 2: Divide every entry by Z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49899"/>
              </p:ext>
            </p:extLst>
          </p:nvPr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55321"/>
              </p:ext>
            </p:extLst>
          </p:nvPr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Example 2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8457"/>
              </p:ext>
            </p:extLst>
          </p:nvPr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62727"/>
              </p:ext>
            </p:extLst>
          </p:nvPr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Normalization Trick</a:t>
            </a:r>
          </a:p>
        </p:txBody>
      </p:sp>
      <p:sp>
        <p:nvSpPr>
          <p:cNvPr id="1051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772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trick to get a whole conditional distribution at once: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Select the joint probabilities matching the evidence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Normalize the selection (make it sum to one)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Why does this work? Sum of selection is P(evidence)!  (P(r),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graphicFrame>
        <p:nvGraphicFramePr>
          <p:cNvPr id="105165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05634"/>
              </p:ext>
            </p:extLst>
          </p:nvPr>
        </p:nvGraphicFramePr>
        <p:xfrm>
          <a:off x="611188" y="320357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51678" name="Line 30"/>
          <p:cNvSpPr>
            <a:spLocks noChangeShapeType="1"/>
          </p:cNvSpPr>
          <p:nvPr/>
        </p:nvSpPr>
        <p:spPr bwMode="auto">
          <a:xfrm>
            <a:off x="2973388" y="4011613"/>
            <a:ext cx="8159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51679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741583"/>
              </p:ext>
            </p:extLst>
          </p:nvPr>
        </p:nvGraphicFramePr>
        <p:xfrm>
          <a:off x="3883025" y="3582988"/>
          <a:ext cx="1866900" cy="1114425"/>
        </p:xfrm>
        <a:graphic>
          <a:graphicData uri="http://schemas.openxmlformats.org/drawingml/2006/table">
            <a:tbl>
              <a:tblPr/>
              <a:tblGrid>
                <a:gridCol w="6119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26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22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51693" name="Line 45"/>
          <p:cNvSpPr>
            <a:spLocks noChangeShapeType="1"/>
          </p:cNvSpPr>
          <p:nvPr/>
        </p:nvSpPr>
        <p:spPr bwMode="auto">
          <a:xfrm>
            <a:off x="5881688" y="3979863"/>
            <a:ext cx="8064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5169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283600"/>
              </p:ext>
            </p:extLst>
          </p:nvPr>
        </p:nvGraphicFramePr>
        <p:xfrm>
          <a:off x="6859588" y="3582988"/>
          <a:ext cx="15811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51708" name="Text Box 60"/>
          <p:cNvSpPr txBox="1">
            <a:spLocks noChangeArrowheads="1"/>
          </p:cNvSpPr>
          <p:nvPr/>
        </p:nvSpPr>
        <p:spPr bwMode="auto">
          <a:xfrm>
            <a:off x="2944813" y="419417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Select</a:t>
            </a:r>
          </a:p>
        </p:txBody>
      </p:sp>
      <p:sp>
        <p:nvSpPr>
          <p:cNvPr id="1051709" name="Text Box 61"/>
          <p:cNvSpPr txBox="1">
            <a:spLocks noChangeArrowheads="1"/>
          </p:cNvSpPr>
          <p:nvPr/>
        </p:nvSpPr>
        <p:spPr bwMode="auto">
          <a:xfrm>
            <a:off x="5745163" y="4162425"/>
            <a:ext cx="1295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1051710" name="Picture 6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3176588"/>
            <a:ext cx="10001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1" name="Picture 6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3121025"/>
            <a:ext cx="969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5" name="Picture 6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58039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0" name="Picture 5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2771775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86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78" grpId="0" animBg="1"/>
      <p:bldP spid="1051693" grpId="0" animBg="1"/>
      <p:bldP spid="1051708" grpId="0"/>
      <p:bldP spid="105170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Distributions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3095629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56488"/>
              </p:ext>
            </p:extLst>
          </p:nvPr>
        </p:nvGraphicFramePr>
        <p:xfrm>
          <a:off x="5416550" y="343535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54475"/>
              </p:ext>
            </p:extLst>
          </p:nvPr>
        </p:nvGraphicFramePr>
        <p:xfrm>
          <a:off x="1708150" y="3515182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87688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33553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396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3011488"/>
            <a:ext cx="1179513" cy="2984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xtLst/>
        </p:spPr>
      </p:pic>
      <p:sp>
        <p:nvSpPr>
          <p:cNvPr id="14397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Conditional Distributions</a:t>
            </a:r>
          </a:p>
        </p:txBody>
      </p:sp>
      <p:sp>
        <p:nvSpPr>
          <p:cNvPr id="14398" name="TextBox 56"/>
          <p:cNvSpPr txBox="1">
            <a:spLocks noChangeArrowheads="1"/>
          </p:cNvSpPr>
          <p:nvPr/>
        </p:nvSpPr>
        <p:spPr bwMode="auto">
          <a:xfrm>
            <a:off x="5827713" y="2384425"/>
            <a:ext cx="2587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6854237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16" y="1295018"/>
            <a:ext cx="5110454" cy="4728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33230"/>
              </p:ext>
            </p:extLst>
          </p:nvPr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Sensors are noisy, but we know 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7725714" y="6488668"/>
            <a:ext cx="453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no probability (L12D1)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52680"/>
              </p:ext>
            </p:extLst>
          </p:nvPr>
        </p:nvGraphicFramePr>
        <p:xfrm>
          <a:off x="7685315" y="1515801"/>
          <a:ext cx="3651572" cy="3566160"/>
        </p:xfrm>
        <a:graphic>
          <a:graphicData uri="http://schemas.openxmlformats.org/drawingml/2006/table">
            <a:tbl>
              <a:tblPr/>
              <a:tblGrid>
                <a:gridCol w="12036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Worst-case time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Space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to store the joint distribution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19804"/>
              </p:ext>
            </p:extLst>
          </p:nvPr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4239"/>
              </p:ext>
            </p:extLst>
          </p:nvPr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1657"/>
              </p:ext>
            </p:extLst>
          </p:nvPr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always true?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286000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454900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818438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7" y="4229084"/>
            <a:ext cx="2580388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0" y="4945726"/>
            <a:ext cx="11345311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6" y="3479892"/>
            <a:ext cx="2228287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7" y="3831425"/>
            <a:ext cx="2381074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98" y="2006610"/>
            <a:ext cx="544591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07432"/>
              </p:ext>
            </p:extLst>
          </p:nvPr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91431"/>
              </p:ext>
            </p:extLst>
          </p:nvPr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4" y="398265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Ghostbusters, Revisited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433958" y="168275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Prior distribution </a:t>
            </a:r>
            <a:r>
              <a:rPr lang="en-US" sz="2000" dirty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can calculate the </a:t>
            </a:r>
            <a:r>
              <a:rPr lang="en-US" sz="2400" dirty="0">
                <a:solidFill>
                  <a:srgbClr val="C00000"/>
                </a:solidFill>
              </a:rPr>
              <a:t>posterior distribution</a:t>
            </a:r>
            <a:r>
              <a:rPr lang="en-US" sz="2400" dirty="0"/>
              <a:t> P(</a:t>
            </a:r>
            <a:r>
              <a:rPr lang="en-US" sz="2400" dirty="0" err="1"/>
              <a:t>G|r</a:t>
            </a:r>
            <a:r>
              <a:rPr lang="en-US" sz="2400" dirty="0"/>
              <a:t>) over ghost locations given a reading using Bayes’ rule: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74" y="146805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0" y="5593173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512446" y="6488668"/>
            <a:ext cx="4704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with probability (L12D2)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See the presentation entitled</a:t>
            </a:r>
            <a:r>
              <a:rPr lang="en-US" smtClean="0"/>
              <a:t>: Probability LAST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Observed variables (evidence)</a:t>
            </a:r>
            <a:r>
              <a:rPr lang="en-US" sz="2000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Unobserved variables</a:t>
            </a:r>
            <a:r>
              <a:rPr lang="en-US" sz="2000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Model</a:t>
            </a:r>
            <a:r>
              <a:rPr lang="en-US" sz="2000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54406"/>
              </p:ext>
            </p:extLst>
          </p:nvPr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78546"/>
              </p:ext>
            </p:extLst>
          </p:nvPr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669413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Like variables in a CSP, 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09658"/>
              </p:ext>
            </p:extLst>
          </p:nvPr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6137"/>
              </p:ext>
            </p:extLst>
          </p:nvPr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137521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/>
              <a:t>	Shorthand notation: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OK </a:t>
            </a:r>
            <a:r>
              <a:rPr lang="en-US" sz="2400" i="1" dirty="0"/>
              <a:t>if</a:t>
            </a:r>
            <a:r>
              <a:rPr lang="en-US" sz="2400" dirty="0"/>
              <a:t> all domain entries are unique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  <a:p>
            <a:pPr lvl="2"/>
            <a:endParaRPr lang="en-US" sz="1600" dirty="0"/>
          </a:p>
          <a:p>
            <a:endParaRPr lang="en-US" sz="2400" dirty="0"/>
          </a:p>
          <a:p>
            <a:r>
              <a:rPr lang="en-US" sz="2400" dirty="0"/>
              <a:t>Must have:                                                 and</a:t>
            </a:r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7655"/>
              </p:ext>
            </p:extLst>
          </p:nvPr>
        </p:nvGraphicFramePr>
        <p:xfrm>
          <a:off x="1360963" y="221614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38" y="183831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0016"/>
              </p:ext>
            </p:extLst>
          </p:nvPr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33" y="5504778"/>
            <a:ext cx="28511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064" y="6118003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88" y="6045653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1416259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11521"/>
              </p:ext>
            </p:extLst>
          </p:nvPr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361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 | r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57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48352</TotalTime>
  <Words>2170</Words>
  <Application>Microsoft Office PowerPoint</Application>
  <PresentationFormat>Widescreen</PresentationFormat>
  <Paragraphs>982</Paragraphs>
  <Slides>40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ＭＳ Ｐゴシック</vt:lpstr>
      <vt:lpstr>Arial</vt:lpstr>
      <vt:lpstr>Calibri</vt:lpstr>
      <vt:lpstr>Symbol</vt:lpstr>
      <vt:lpstr>Wingdings</vt:lpstr>
      <vt:lpstr>dan-berkeley-nlp-v1</vt:lpstr>
      <vt:lpstr>Photo Editor Photo</vt:lpstr>
      <vt:lpstr>Artificial Intelligence </vt:lpstr>
      <vt:lpstr>Today</vt:lpstr>
      <vt:lpstr>Inference in Ghostbusters</vt:lpstr>
      <vt:lpstr>Video of Demo Ghostbuster – No probability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 1</vt:lpstr>
      <vt:lpstr>Quiz: Events 2</vt:lpstr>
      <vt:lpstr>Answers for Events 2</vt:lpstr>
      <vt:lpstr>Marginal Distributions</vt:lpstr>
      <vt:lpstr>Quiz: Marginal Distributions</vt:lpstr>
      <vt:lpstr>Quiz: Marginal Distributions 2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Normalization Trick</vt:lpstr>
      <vt:lpstr>Conditional Distributions</vt:lpstr>
      <vt:lpstr>Probabilistic Inference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Ghostbusters, Revisited</vt:lpstr>
      <vt:lpstr>Video of Demo Ghostbusters with Probability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Katerina Zdravkova</cp:lastModifiedBy>
  <cp:revision>2652</cp:revision>
  <cp:lastPrinted>2014-02-27T08:03:23Z</cp:lastPrinted>
  <dcterms:created xsi:type="dcterms:W3CDTF">2004-08-27T04:16:05Z</dcterms:created>
  <dcterms:modified xsi:type="dcterms:W3CDTF">2020-04-10T19:35:03Z</dcterms:modified>
</cp:coreProperties>
</file>